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5" r:id="rId5"/>
    <p:sldId id="259" r:id="rId6"/>
    <p:sldId id="260" r:id="rId7"/>
    <p:sldId id="266" r:id="rId8"/>
    <p:sldId id="267" r:id="rId9"/>
    <p:sldId id="261" r:id="rId10"/>
    <p:sldId id="262" r:id="rId11"/>
    <p:sldId id="269" r:id="rId12"/>
    <p:sldId id="263" r:id="rId13"/>
    <p:sldId id="264"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0817" autoAdjust="0"/>
  </p:normalViewPr>
  <p:slideViewPr>
    <p:cSldViewPr>
      <p:cViewPr varScale="1">
        <p:scale>
          <a:sx n="59" d="100"/>
          <a:sy n="59" d="100"/>
        </p:scale>
        <p:origin x="-146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8F5FBE-8611-4044-9093-20FFF5DF55EF}" type="datetimeFigureOut">
              <a:rPr lang="en-US" smtClean="0"/>
              <a:pPr/>
              <a:t>3/26/2010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81BFE3-84B2-437D-A8A7-555E6F95E9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presentation will outline the project plan developed</a:t>
            </a:r>
            <a:r>
              <a:rPr lang="en-US" baseline="0" dirty="0" smtClean="0"/>
              <a:t> by D&amp;G Project Management Firm for the Greendale Baseball Stadium build. This presentation was developed by Zachary J. Gooch for use by the D&amp;G Project Management Firm. </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returns for the project consist of a financial return</a:t>
            </a:r>
            <a:r>
              <a:rPr lang="en-US" baseline="0" dirty="0" smtClean="0"/>
              <a:t> for the company of around $2 million if project is completed on time and meets clients specifications. The company will gain valuable insight into stadium projects and be able to take those lessons and apply them to other stadium projects. This project will help attract other clients for stadium renovation projects that can earn large returns for the company.</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slide shows</a:t>
            </a:r>
            <a:r>
              <a:rPr lang="en-US" baseline="0" dirty="0" smtClean="0"/>
              <a:t> some of the potential risks that are involved with this project. While these are not all the risks, these are the most likely to occur. The assessment shows numerical rankings on a scale of one through five. One is very low, two is low, three is moderate, four is high, and five is very high. The when represents when the risk is most likely to occur during the project.</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risk assessment matrix shown</a:t>
            </a:r>
            <a:r>
              <a:rPr lang="en-US" baseline="0" dirty="0" smtClean="0"/>
              <a:t> above takes the risks identified in the previous chart and breaks them down. The break down includes a contingency plan and trigger for that plan. The matrix also identifies the responsible party for the risk. For this project any major risk decisions that are made will be with the coordination of the phase manager as well as the overall project manager.</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above shows the layout of the progress reports that will be put together</a:t>
            </a:r>
            <a:r>
              <a:rPr lang="en-US" baseline="0" dirty="0" smtClean="0"/>
              <a:t> during the project.  Each phase is shown as well as the overall project. The colored circle next to each indicates green, yellow, or red. Green is for on schedule, yellow is for potential to fall off of schedule, and red represents completely off schedule. These progress reports will be generated and dispersed to the clients as well as the phase/project managers. This will provide everyone with an easy to read and understand progress update for the project.</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build</a:t>
            </a:r>
            <a:r>
              <a:rPr lang="en-US" baseline="0" dirty="0" smtClean="0"/>
              <a:t> for the new 47,000 seat Greendale baseball stadium will start by July 1, 2010 and will be set for completion by May 20, 2012.  This timeline was developed to have the stadium opened and operational by the 2012 baseball season opener.  This is a large contract and will be a benchmark for the firm. Baseball stadium renovation is a growing market and our firm would like to set the bar high with the Greendale stadium project. We are excited and eager to take on this challenge.</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project is not without it’s problems.</a:t>
            </a:r>
            <a:r>
              <a:rPr lang="en-US" baseline="0" dirty="0" smtClean="0"/>
              <a:t> There are a few challenges that must be overcome. The biggest of these challenges is completing the stadium in the target time so that the stadium is fully operational by the 2012 baseball season. Although this deadline sets a small window in which to complete this project our firm feels confident that the project will be a major success. If the stadium is not completed by that timeframe there is a $100,000 per day penalty to the company until the stadium is completed and open for business. There are also multiple observable holidays during this time period that will have to be negotiated to conserve time and preserve schedule. Many of the construction elements are dependent upon one another for timely completion. </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list of tasks above are all the tasks that must be completed to finish the stadium project. The time durations listed next to each task are the number of days estimated to complete said tasks. The durations are estimates and are padded for minor delays. Many of these tasks will be completed simultaneously so the timeframes will run concurrently. These tasks will be broken down into three phases of work packages that will be codependent upon one another and crucial to the success of the project.</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milestones</a:t>
            </a:r>
            <a:r>
              <a:rPr lang="en-US" baseline="0" dirty="0" smtClean="0"/>
              <a:t> listed above are target completions and will be updated throughout the project and represent the work packages that must be completed on time and on budget. These are general milestones and the work packages beneath each will be outlined for ease of understanding. Some of the sub tasks in the work packages by their nature and timeline will overlap into different phases but will be assigned to a phase to ease the tracking of the steps towards completion.</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Phase I consists</a:t>
            </a:r>
            <a:r>
              <a:rPr lang="en-US" baseline="0" dirty="0" smtClean="0"/>
              <a:t> of a large majority of the preliminary set-up and preparation for the project. This phase also contains the initial construction of the stadium along with installation of the playing field. This phase is crucial because of the infrastructure that is being installed in the stadium. This phase contains the backbone of the stadium and many other tasks are unable to be started until these initial contraction tasks have been finished. Although 460 days seems like a long time this phase will prove to be the longest phase and will help to start other areas of the project to help save time in the end.</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Phase II consists of interior installations.</a:t>
            </a:r>
            <a:r>
              <a:rPr lang="en-US" baseline="0" dirty="0" smtClean="0"/>
              <a:t>  This phase is slated to take 240 days, however it is important to note that Phase II tasks will begin around the mid-point of phase one. This overlap will allow Phase I tasks to finish while Phase II tasks are being accomplished. The idea is to complete as much work at the same time as safely possible. This will help to save time and money on overdue tasks. Once these tasks get started they can be worked while Phase I ramps down and Phase III readies to ramp up.</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with the other two phases, Phase III will have tasks that run parallel to the other phases. Phase III represents the critical path for this project because if work is affected on the first two phases then Phase III will be unable to start. It is crucial that each phase be tracked and monitored for timely completion. There will be updated progress reports on the phases of the project and the estimated completion times for the phases as well as the project as a whole.</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Above is</a:t>
            </a:r>
            <a:r>
              <a:rPr lang="en-US" baseline="0" dirty="0" smtClean="0"/>
              <a:t> an overview of costs for the project from start to finish. The equipment is an understood cost and is factored into the contractors that will work each phase of the project. The manpower cost consists of hiring the contractors and ensuring that there is adequate manpower for project tasks. To resolve the holiday and weekend issues, the suggestion of overtime (time and a half) for workers who work during the holidays and weekends to conserve time. There will be several shifts of different workers who will work day and night shifts to ensure that the project is done one schedule. All other costs are labeled administrative and represent the smallest cost aspect.</a:t>
            </a:r>
            <a:endParaRPr lang="en-US" dirty="0"/>
          </a:p>
        </p:txBody>
      </p:sp>
      <p:sp>
        <p:nvSpPr>
          <p:cNvPr id="4" name="Slide Number Placeholder 3"/>
          <p:cNvSpPr>
            <a:spLocks noGrp="1"/>
          </p:cNvSpPr>
          <p:nvPr>
            <p:ph type="sldNum" sz="quarter" idx="10"/>
          </p:nvPr>
        </p:nvSpPr>
        <p:spPr/>
        <p:txBody>
          <a:bodyPr/>
          <a:lstStyle/>
          <a:p>
            <a:fld id="{B681BFE3-84B2-437D-A8A7-555E6F95E9D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14EFD-863B-40C9-8322-94FA98337EC2}" type="datetimeFigureOut">
              <a:rPr lang="en-US" smtClean="0"/>
              <a:pPr/>
              <a:t>3/26/2010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14EFD-863B-40C9-8322-94FA98337EC2}" type="datetimeFigureOut">
              <a:rPr lang="en-US" smtClean="0"/>
              <a:pPr/>
              <a:t>3/26/2010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14EFD-863B-40C9-8322-94FA98337EC2}" type="datetimeFigureOut">
              <a:rPr lang="en-US" smtClean="0"/>
              <a:pPr/>
              <a:t>3/26/2010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14EFD-863B-40C9-8322-94FA98337EC2}" type="datetimeFigureOut">
              <a:rPr lang="en-US" smtClean="0"/>
              <a:pPr/>
              <a:t>3/26/2010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14EFD-863B-40C9-8322-94FA98337EC2}" type="datetimeFigureOut">
              <a:rPr lang="en-US" smtClean="0"/>
              <a:pPr/>
              <a:t>3/26/2010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14EFD-863B-40C9-8322-94FA98337EC2}" type="datetimeFigureOut">
              <a:rPr lang="en-US" smtClean="0"/>
              <a:pPr/>
              <a:t>3/26/2010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14EFD-863B-40C9-8322-94FA98337EC2}" type="datetimeFigureOut">
              <a:rPr lang="en-US" smtClean="0"/>
              <a:pPr/>
              <a:t>3/26/2010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14EFD-863B-40C9-8322-94FA98337EC2}" type="datetimeFigureOut">
              <a:rPr lang="en-US" smtClean="0"/>
              <a:pPr/>
              <a:t>3/26/2010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14EFD-863B-40C9-8322-94FA98337EC2}" type="datetimeFigureOut">
              <a:rPr lang="en-US" smtClean="0"/>
              <a:pPr/>
              <a:t>3/26/2010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14EFD-863B-40C9-8322-94FA98337EC2}" type="datetimeFigureOut">
              <a:rPr lang="en-US" smtClean="0"/>
              <a:pPr/>
              <a:t>3/26/2010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14EFD-863B-40C9-8322-94FA98337EC2}" type="datetimeFigureOut">
              <a:rPr lang="en-US" smtClean="0"/>
              <a:pPr/>
              <a:t>3/26/2010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5B95B-5842-4B88-BB88-079E5FCA2D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14EFD-863B-40C9-8322-94FA98337EC2}" type="datetimeFigureOut">
              <a:rPr lang="en-US" smtClean="0"/>
              <a:pPr/>
              <a:t>3/26/2010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5B95B-5842-4B88-BB88-079E5FCA2D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lstStyle/>
          <a:p>
            <a:r>
              <a:rPr lang="en-US" dirty="0" smtClean="0">
                <a:latin typeface="Rockwell Extra Bold" pitchFamily="18" charset="0"/>
              </a:rPr>
              <a:t>Greendale Baseball Stadium </a:t>
            </a:r>
            <a:endParaRPr lang="en-US" dirty="0">
              <a:latin typeface="Rockwell Extra Bold" pitchFamily="18" charset="0"/>
            </a:endParaRPr>
          </a:p>
        </p:txBody>
      </p:sp>
      <p:sp>
        <p:nvSpPr>
          <p:cNvPr id="3" name="Subtitle 2"/>
          <p:cNvSpPr>
            <a:spLocks noGrp="1"/>
          </p:cNvSpPr>
          <p:nvPr>
            <p:ph type="subTitle" idx="1"/>
          </p:nvPr>
        </p:nvSpPr>
        <p:spPr>
          <a:xfrm>
            <a:off x="1371600" y="2895600"/>
            <a:ext cx="6400800" cy="1143000"/>
          </a:xfrm>
        </p:spPr>
        <p:txBody>
          <a:bodyPr/>
          <a:lstStyle/>
          <a:p>
            <a:r>
              <a:rPr lang="en-US" dirty="0" smtClean="0">
                <a:solidFill>
                  <a:schemeClr val="tx1"/>
                </a:solidFill>
                <a:latin typeface="Rockwell Extra Bold" pitchFamily="18" charset="0"/>
              </a:rPr>
              <a:t>D &amp; G Project Management </a:t>
            </a:r>
            <a:endParaRPr lang="en-US" dirty="0">
              <a:solidFill>
                <a:schemeClr val="tx1"/>
              </a:solidFill>
              <a:latin typeface="Rockwell Extra Bold"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819400" y="4191000"/>
            <a:ext cx="3533774" cy="23849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Extra Bold" pitchFamily="18" charset="0"/>
              </a:rPr>
              <a:t>Project Returns</a:t>
            </a:r>
            <a:endParaRPr lang="en-US" dirty="0">
              <a:latin typeface="Rockwell Extra Bold" pitchFamily="18" charset="0"/>
            </a:endParaRPr>
          </a:p>
        </p:txBody>
      </p:sp>
      <p:sp>
        <p:nvSpPr>
          <p:cNvPr id="3" name="Content Placeholder 2"/>
          <p:cNvSpPr>
            <a:spLocks noGrp="1"/>
          </p:cNvSpPr>
          <p:nvPr>
            <p:ph idx="1"/>
          </p:nvPr>
        </p:nvSpPr>
        <p:spPr/>
        <p:txBody>
          <a:bodyPr/>
          <a:lstStyle/>
          <a:p>
            <a:r>
              <a:rPr lang="en-US" dirty="0" smtClean="0"/>
              <a:t>Future stadium renovation projects</a:t>
            </a:r>
          </a:p>
          <a:p>
            <a:endParaRPr lang="en-US" dirty="0" smtClean="0"/>
          </a:p>
          <a:p>
            <a:r>
              <a:rPr lang="en-US" dirty="0" smtClean="0"/>
              <a:t>Financial return of close to $2 million for the company</a:t>
            </a:r>
          </a:p>
          <a:p>
            <a:endParaRPr lang="en-US" dirty="0" smtClean="0"/>
          </a:p>
          <a:p>
            <a:r>
              <a:rPr lang="en-US" dirty="0" smtClean="0"/>
              <a:t>Valuable insight on stadium construction projects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Rockwell Extra Bold" pitchFamily="18" charset="0"/>
              </a:rPr>
              <a:t>Project Risk Assessment</a:t>
            </a:r>
            <a:endParaRPr lang="en-US" dirty="0"/>
          </a:p>
        </p:txBody>
      </p:sp>
      <p:graphicFrame>
        <p:nvGraphicFramePr>
          <p:cNvPr id="4" name="Table 3"/>
          <p:cNvGraphicFramePr>
            <a:graphicFrameLocks noGrp="1"/>
          </p:cNvGraphicFramePr>
          <p:nvPr/>
        </p:nvGraphicFramePr>
        <p:xfrm>
          <a:off x="304799" y="1676400"/>
          <a:ext cx="8610601" cy="4114799"/>
        </p:xfrm>
        <a:graphic>
          <a:graphicData uri="http://schemas.openxmlformats.org/drawingml/2006/table">
            <a:tbl>
              <a:tblPr/>
              <a:tblGrid>
                <a:gridCol w="3657601"/>
                <a:gridCol w="1143000"/>
                <a:gridCol w="838200"/>
                <a:gridCol w="1143000"/>
                <a:gridCol w="1828800"/>
              </a:tblGrid>
              <a:tr h="516304">
                <a:tc>
                  <a:txBody>
                    <a:bodyPr/>
                    <a:lstStyle/>
                    <a:p>
                      <a:pPr marL="0" marR="0" algn="ctr">
                        <a:lnSpc>
                          <a:spcPct val="115000"/>
                        </a:lnSpc>
                        <a:spcBef>
                          <a:spcPts val="0"/>
                        </a:spcBef>
                        <a:spcAft>
                          <a:spcPts val="0"/>
                        </a:spcAft>
                      </a:pPr>
                      <a:r>
                        <a:rPr lang="en-US" sz="1400" b="1" dirty="0">
                          <a:latin typeface="Arial Black" pitchFamily="34" charset="0"/>
                          <a:ea typeface="Calibri"/>
                          <a:cs typeface="Times New Roman"/>
                        </a:rPr>
                        <a:t>Risk Event</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Arial Black" pitchFamily="34" charset="0"/>
                          <a:ea typeface="Calibri"/>
                          <a:cs typeface="Times New Roman"/>
                        </a:rPr>
                        <a:t>Likelihood</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Arial Black" pitchFamily="34" charset="0"/>
                          <a:ea typeface="Calibri"/>
                          <a:cs typeface="Times New Roman"/>
                        </a:rPr>
                        <a:t>Impact</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Arial Black" pitchFamily="34" charset="0"/>
                          <a:ea typeface="Calibri"/>
                          <a:cs typeface="Times New Roman"/>
                        </a:rPr>
                        <a:t>Detection Difficulty</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Arial Black" pitchFamily="34" charset="0"/>
                          <a:ea typeface="Calibri"/>
                          <a:cs typeface="Times New Roman"/>
                        </a:rPr>
                        <a:t>When</a:t>
                      </a:r>
                      <a:endParaRPr lang="en-US" sz="140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93">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Weather related</a:t>
                      </a:r>
                      <a:r>
                        <a:rPr lang="en-US" sz="1400" baseline="0" dirty="0" smtClean="0">
                          <a:latin typeface="Arial Black" pitchFamily="34" charset="0"/>
                          <a:ea typeface="Calibri"/>
                          <a:cs typeface="Times New Roman"/>
                        </a:rPr>
                        <a:t> delays</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Arial Black" pitchFamily="34" charset="0"/>
                          <a:ea typeface="Calibri"/>
                          <a:cs typeface="Times New Roman"/>
                        </a:rPr>
                        <a:t>3</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Arial Black" pitchFamily="34" charset="0"/>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Entire project</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93">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Materials</a:t>
                      </a:r>
                      <a:r>
                        <a:rPr lang="en-US" sz="1400" baseline="0" dirty="0" smtClean="0">
                          <a:latin typeface="Arial Black" pitchFamily="34" charset="0"/>
                          <a:ea typeface="Calibri"/>
                          <a:cs typeface="Times New Roman"/>
                        </a:rPr>
                        <a:t> delay (Shipping, etc.)</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Arial Black" pitchFamily="34" charset="0"/>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Entire project</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304">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Roof</a:t>
                      </a:r>
                      <a:r>
                        <a:rPr lang="en-US" sz="1400" baseline="0" dirty="0" smtClean="0">
                          <a:latin typeface="Arial Black" pitchFamily="34" charset="0"/>
                          <a:ea typeface="Calibri"/>
                          <a:cs typeface="Times New Roman"/>
                        </a:rPr>
                        <a:t> install delay</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Phase III</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304">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Phase delays (any major</a:t>
                      </a:r>
                      <a:r>
                        <a:rPr lang="en-US" sz="1400" baseline="0" dirty="0" smtClean="0">
                          <a:latin typeface="Arial Black" pitchFamily="34" charset="0"/>
                          <a:ea typeface="Calibri"/>
                          <a:cs typeface="Times New Roman"/>
                        </a:rPr>
                        <a:t> delays)</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Entire Project</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93">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Installation delays (materials, manpower)</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Arial Black" pitchFamily="34" charset="0"/>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Phase II, and III</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304">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Overall</a:t>
                      </a:r>
                      <a:r>
                        <a:rPr lang="en-US" sz="1400" baseline="0" dirty="0" smtClean="0">
                          <a:latin typeface="Arial Black" pitchFamily="34" charset="0"/>
                          <a:ea typeface="Calibri"/>
                          <a:cs typeface="Times New Roman"/>
                        </a:rPr>
                        <a:t> project delay </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Entire Project</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304">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Potential to</a:t>
                      </a:r>
                      <a:r>
                        <a:rPr lang="en-US" sz="1400" baseline="0" dirty="0" smtClean="0">
                          <a:latin typeface="Arial Black" pitchFamily="34" charset="0"/>
                          <a:ea typeface="Calibri"/>
                          <a:cs typeface="Times New Roman"/>
                        </a:rPr>
                        <a:t> go over scheduled end </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Arial Black" pitchFamily="34" charset="0"/>
                          <a:ea typeface="Calibri"/>
                          <a:cs typeface="Times New Roman"/>
                        </a:rPr>
                        <a:t>2</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Black" pitchFamily="34" charset="0"/>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Arial Black" pitchFamily="34" charset="0"/>
                          <a:ea typeface="Calibri"/>
                          <a:cs typeface="Times New Roman"/>
                        </a:rPr>
                        <a:t>Phase III</a:t>
                      </a:r>
                      <a:endParaRPr lang="en-US" sz="140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Autofit/>
          </a:bodyPr>
          <a:lstStyle/>
          <a:p>
            <a:r>
              <a:rPr lang="en-US" sz="3600" dirty="0" smtClean="0">
                <a:latin typeface="Rockwell Extra Bold" pitchFamily="18" charset="0"/>
              </a:rPr>
              <a:t>Project Risk Assessment Matrix </a:t>
            </a:r>
            <a:endParaRPr lang="en-US" sz="3600" dirty="0">
              <a:latin typeface="Rockwell Extra Bold" pitchFamily="18" charset="0"/>
            </a:endParaRPr>
          </a:p>
        </p:txBody>
      </p:sp>
      <p:graphicFrame>
        <p:nvGraphicFramePr>
          <p:cNvPr id="5" name="Table 4"/>
          <p:cNvGraphicFramePr>
            <a:graphicFrameLocks noGrp="1"/>
          </p:cNvGraphicFramePr>
          <p:nvPr/>
        </p:nvGraphicFramePr>
        <p:xfrm>
          <a:off x="-1" y="990600"/>
          <a:ext cx="9144001" cy="5696765"/>
        </p:xfrm>
        <a:graphic>
          <a:graphicData uri="http://schemas.openxmlformats.org/drawingml/2006/table">
            <a:tbl>
              <a:tblPr/>
              <a:tblGrid>
                <a:gridCol w="2602523"/>
                <a:gridCol w="1405987"/>
                <a:gridCol w="1846857"/>
                <a:gridCol w="1670849"/>
                <a:gridCol w="1617785"/>
              </a:tblGrid>
              <a:tr h="218148">
                <a:tc>
                  <a:txBody>
                    <a:bodyPr/>
                    <a:lstStyle/>
                    <a:p>
                      <a:pPr marL="0" marR="0" algn="ctr">
                        <a:lnSpc>
                          <a:spcPct val="115000"/>
                        </a:lnSpc>
                        <a:spcBef>
                          <a:spcPts val="0"/>
                        </a:spcBef>
                        <a:spcAft>
                          <a:spcPts val="0"/>
                        </a:spcAft>
                      </a:pPr>
                      <a:r>
                        <a:rPr lang="en-US" sz="1050" b="1" dirty="0">
                          <a:latin typeface="Arial Black" pitchFamily="34" charset="0"/>
                          <a:ea typeface="Calibri"/>
                          <a:cs typeface="Times New Roman"/>
                        </a:rPr>
                        <a:t>Risk Event</a:t>
                      </a:r>
                      <a:endParaRPr lang="en-US" sz="105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dirty="0">
                          <a:latin typeface="Arial Black" pitchFamily="34" charset="0"/>
                          <a:ea typeface="Calibri"/>
                          <a:cs typeface="Times New Roman"/>
                        </a:rPr>
                        <a:t>Response</a:t>
                      </a:r>
                      <a:endParaRPr lang="en-US" sz="105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dirty="0">
                          <a:latin typeface="Arial Black" pitchFamily="34" charset="0"/>
                          <a:ea typeface="Calibri"/>
                          <a:cs typeface="Times New Roman"/>
                        </a:rPr>
                        <a:t>Contingency Plan</a:t>
                      </a:r>
                      <a:endParaRPr lang="en-US" sz="105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a:latin typeface="Arial Black" pitchFamily="34" charset="0"/>
                          <a:ea typeface="Calibri"/>
                          <a:cs typeface="Times New Roman"/>
                        </a:rPr>
                        <a:t>Trigger</a:t>
                      </a:r>
                      <a:endParaRPr lang="en-US" sz="105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1" dirty="0">
                          <a:latin typeface="Arial Black" pitchFamily="34" charset="0"/>
                          <a:ea typeface="Calibri"/>
                          <a:cs typeface="Times New Roman"/>
                        </a:rPr>
                        <a:t>Who Is Responsible</a:t>
                      </a:r>
                      <a:endParaRPr lang="en-US" sz="105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43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Weather related</a:t>
                      </a:r>
                      <a:r>
                        <a:rPr lang="en-US" sz="1050" b="0" baseline="0" dirty="0" smtClean="0">
                          <a:latin typeface="Arial Black" pitchFamily="34" charset="0"/>
                          <a:ea typeface="Calibri"/>
                          <a:cs typeface="Times New Roman"/>
                        </a:rPr>
                        <a:t> delays</a:t>
                      </a:r>
                      <a:endParaRPr lang="en-US" sz="1050" b="0" dirty="0" smtClean="0">
                        <a:latin typeface="Arial Black" pitchFamily="34" charset="0"/>
                        <a:ea typeface="Calibri"/>
                        <a:cs typeface="Times New Roman"/>
                      </a:endParaRPr>
                    </a:p>
                    <a:p>
                      <a:pPr marL="0" marR="0">
                        <a:lnSpc>
                          <a:spcPct val="115000"/>
                        </a:lnSpc>
                        <a:spcBef>
                          <a:spcPts val="0"/>
                        </a:spcBef>
                        <a:spcAft>
                          <a:spcPts val="0"/>
                        </a:spcAft>
                      </a:pP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Reduce</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Work extra hours/implement 24 hour shifts to makeu</a:t>
                      </a:r>
                      <a:r>
                        <a:rPr lang="en-US" sz="1050" b="0" baseline="0" dirty="0" smtClean="0">
                          <a:latin typeface="Arial Black" pitchFamily="34" charset="0"/>
                          <a:ea typeface="Calibri"/>
                          <a:cs typeface="Times New Roman"/>
                        </a:rPr>
                        <a:t>p lost time</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Project</a:t>
                      </a:r>
                      <a:r>
                        <a:rPr lang="en-US" sz="1050" b="0" baseline="0" dirty="0" smtClean="0">
                          <a:latin typeface="Arial Black" pitchFamily="34" charset="0"/>
                          <a:ea typeface="Calibri"/>
                          <a:cs typeface="Times New Roman"/>
                        </a:rPr>
                        <a:t> is pushed back more than 48 hours during any phase</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Phase manager and project manager</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825">
                <a:tc>
                  <a:txBody>
                    <a:bodyPr/>
                    <a:lstStyle/>
                    <a:p>
                      <a:pPr marL="0" marR="0">
                        <a:lnSpc>
                          <a:spcPct val="115000"/>
                        </a:lnSpc>
                        <a:spcBef>
                          <a:spcPts val="0"/>
                        </a:spcBef>
                        <a:spcAft>
                          <a:spcPts val="0"/>
                        </a:spcAft>
                      </a:pPr>
                      <a:r>
                        <a:rPr lang="en-US" sz="1050" b="0" dirty="0" smtClean="0">
                          <a:latin typeface="Arial Black" pitchFamily="34" charset="0"/>
                          <a:ea typeface="Calibri"/>
                          <a:cs typeface="Times New Roman"/>
                        </a:rPr>
                        <a:t>Materials</a:t>
                      </a:r>
                      <a:r>
                        <a:rPr lang="en-US" sz="1050" b="0" baseline="0" dirty="0" smtClean="0">
                          <a:latin typeface="Arial Black" pitchFamily="34" charset="0"/>
                          <a:ea typeface="Calibri"/>
                          <a:cs typeface="Times New Roman"/>
                        </a:rPr>
                        <a:t> delay (Shipping, etc.)</a:t>
                      </a:r>
                      <a:endParaRPr lang="en-US" sz="1050" b="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a:latin typeface="Arial Black" pitchFamily="34" charset="0"/>
                          <a:ea typeface="Calibri"/>
                          <a:cs typeface="Times New Roman"/>
                        </a:rPr>
                        <a:t>Reduce</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Locate source for new</a:t>
                      </a:r>
                      <a:r>
                        <a:rPr lang="en-US" sz="1050" b="0" baseline="0" dirty="0" smtClean="0">
                          <a:latin typeface="Arial Black" pitchFamily="34" charset="0"/>
                          <a:ea typeface="Calibri"/>
                          <a:cs typeface="Times New Roman"/>
                        </a:rPr>
                        <a:t> materials</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Materials are causing delays in all areas of phase</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Phase manager and project manager</a:t>
                      </a:r>
                    </a:p>
                    <a:p>
                      <a:pPr marL="0" marR="0" algn="ctr">
                        <a:lnSpc>
                          <a:spcPct val="115000"/>
                        </a:lnSpc>
                        <a:spcBef>
                          <a:spcPts val="0"/>
                        </a:spcBef>
                        <a:spcAft>
                          <a:spcPts val="0"/>
                        </a:spcAft>
                      </a:pP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825">
                <a:tc>
                  <a:txBody>
                    <a:bodyPr/>
                    <a:lstStyle/>
                    <a:p>
                      <a:pPr marL="0" marR="0">
                        <a:lnSpc>
                          <a:spcPct val="115000"/>
                        </a:lnSpc>
                        <a:spcBef>
                          <a:spcPts val="0"/>
                        </a:spcBef>
                        <a:spcAft>
                          <a:spcPts val="0"/>
                        </a:spcAft>
                      </a:pPr>
                      <a:r>
                        <a:rPr lang="en-US" sz="1050" b="0" dirty="0" smtClean="0">
                          <a:latin typeface="Arial Black" pitchFamily="34" charset="0"/>
                          <a:ea typeface="Calibri"/>
                          <a:cs typeface="Times New Roman"/>
                        </a:rPr>
                        <a:t>Roof</a:t>
                      </a:r>
                      <a:r>
                        <a:rPr lang="en-US" sz="1050" b="0" baseline="0" dirty="0" smtClean="0">
                          <a:latin typeface="Arial Black" pitchFamily="34" charset="0"/>
                          <a:ea typeface="Calibri"/>
                          <a:cs typeface="Times New Roman"/>
                        </a:rPr>
                        <a:t> install delay</a:t>
                      </a:r>
                      <a:endParaRPr lang="en-US" sz="1050" b="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Reduce</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Request additional</a:t>
                      </a:r>
                      <a:r>
                        <a:rPr lang="en-US" sz="1050" b="0" baseline="0" dirty="0" smtClean="0">
                          <a:latin typeface="Arial Black" pitchFamily="34" charset="0"/>
                          <a:ea typeface="Calibri"/>
                          <a:cs typeface="Times New Roman"/>
                        </a:rPr>
                        <a:t> assistance for roof install</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Roof installation is more</a:t>
                      </a:r>
                      <a:r>
                        <a:rPr lang="en-US" sz="1050" b="0" baseline="0" dirty="0" smtClean="0">
                          <a:latin typeface="Arial Black" pitchFamily="34" charset="0"/>
                          <a:ea typeface="Calibri"/>
                          <a:cs typeface="Times New Roman"/>
                        </a:rPr>
                        <a:t> than 48 hours behind</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Phase manager and project manager</a:t>
                      </a:r>
                    </a:p>
                    <a:p>
                      <a:pPr marL="0" marR="0" algn="ctr">
                        <a:lnSpc>
                          <a:spcPct val="115000"/>
                        </a:lnSpc>
                        <a:spcBef>
                          <a:spcPts val="0"/>
                        </a:spcBef>
                        <a:spcAft>
                          <a:spcPts val="0"/>
                        </a:spcAft>
                      </a:pP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042">
                <a:tc>
                  <a:txBody>
                    <a:bodyPr/>
                    <a:lstStyle/>
                    <a:p>
                      <a:pPr marL="0" marR="0">
                        <a:lnSpc>
                          <a:spcPct val="115000"/>
                        </a:lnSpc>
                        <a:spcBef>
                          <a:spcPts val="0"/>
                        </a:spcBef>
                        <a:spcAft>
                          <a:spcPts val="0"/>
                        </a:spcAft>
                      </a:pPr>
                      <a:r>
                        <a:rPr lang="en-US" sz="1050" b="0" dirty="0" smtClean="0">
                          <a:latin typeface="Arial Black" pitchFamily="34" charset="0"/>
                          <a:ea typeface="Calibri"/>
                          <a:cs typeface="Times New Roman"/>
                        </a:rPr>
                        <a:t>Phase delays (any major</a:t>
                      </a:r>
                      <a:r>
                        <a:rPr lang="en-US" sz="1050" b="0" baseline="0" dirty="0" smtClean="0">
                          <a:latin typeface="Arial Black" pitchFamily="34" charset="0"/>
                          <a:ea typeface="Calibri"/>
                          <a:cs typeface="Times New Roman"/>
                        </a:rPr>
                        <a:t> delays)</a:t>
                      </a:r>
                      <a:endParaRPr lang="en-US" sz="1050" b="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Reduce</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Work extra hours/implement 24 hour shifts to makeu</a:t>
                      </a:r>
                      <a:r>
                        <a:rPr lang="en-US" sz="1050" b="0" baseline="0" dirty="0" smtClean="0">
                          <a:latin typeface="Arial Black" pitchFamily="34" charset="0"/>
                          <a:ea typeface="Calibri"/>
                          <a:cs typeface="Times New Roman"/>
                        </a:rPr>
                        <a:t>p lost time</a:t>
                      </a:r>
                      <a:endParaRPr lang="en-US" sz="1050" b="0" dirty="0" smtClean="0">
                        <a:latin typeface="Arial Black" pitchFamily="34" charset="0"/>
                        <a:ea typeface="Calibri"/>
                        <a:cs typeface="Times New Roman"/>
                      </a:endParaRPr>
                    </a:p>
                    <a:p>
                      <a:pPr marL="0" marR="0" algn="ctr">
                        <a:lnSpc>
                          <a:spcPct val="115000"/>
                        </a:lnSpc>
                        <a:spcBef>
                          <a:spcPts val="0"/>
                        </a:spcBef>
                        <a:spcAft>
                          <a:spcPts val="0"/>
                        </a:spcAft>
                      </a:pP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Phase</a:t>
                      </a:r>
                      <a:r>
                        <a:rPr lang="en-US" sz="1050" b="0" baseline="0" dirty="0" smtClean="0">
                          <a:latin typeface="Arial Black" pitchFamily="34" charset="0"/>
                          <a:ea typeface="Calibri"/>
                          <a:cs typeface="Times New Roman"/>
                        </a:rPr>
                        <a:t> is delayed more than a week off of schedule</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Phase manager and project manager</a:t>
                      </a:r>
                    </a:p>
                    <a:p>
                      <a:pPr marL="0" marR="0" algn="ctr">
                        <a:lnSpc>
                          <a:spcPct val="115000"/>
                        </a:lnSpc>
                        <a:spcBef>
                          <a:spcPts val="0"/>
                        </a:spcBef>
                        <a:spcAft>
                          <a:spcPts val="0"/>
                        </a:spcAft>
                      </a:pP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042">
                <a:tc>
                  <a:txBody>
                    <a:bodyPr/>
                    <a:lstStyle/>
                    <a:p>
                      <a:pPr marL="0" marR="0">
                        <a:lnSpc>
                          <a:spcPct val="115000"/>
                        </a:lnSpc>
                        <a:spcBef>
                          <a:spcPts val="0"/>
                        </a:spcBef>
                        <a:spcAft>
                          <a:spcPts val="0"/>
                        </a:spcAft>
                      </a:pPr>
                      <a:r>
                        <a:rPr lang="en-US" sz="1050" b="0" dirty="0" smtClean="0">
                          <a:latin typeface="Arial Black" pitchFamily="34" charset="0"/>
                          <a:ea typeface="Calibri"/>
                          <a:cs typeface="Times New Roman"/>
                        </a:rPr>
                        <a:t>Installation delays (materials, manpower)</a:t>
                      </a:r>
                      <a:endParaRPr lang="en-US" sz="1050" b="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Reduce</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Bring</a:t>
                      </a:r>
                      <a:r>
                        <a:rPr lang="en-US" sz="1050" b="0" baseline="0" dirty="0" smtClean="0">
                          <a:latin typeface="Arial Black" pitchFamily="34" charset="0"/>
                          <a:ea typeface="Calibri"/>
                          <a:cs typeface="Times New Roman"/>
                        </a:rPr>
                        <a:t> in extra help and locate new source for materials</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Phase</a:t>
                      </a:r>
                      <a:r>
                        <a:rPr lang="en-US" sz="1050" b="0" baseline="0" dirty="0" smtClean="0">
                          <a:latin typeface="Arial Black" pitchFamily="34" charset="0"/>
                          <a:ea typeface="Calibri"/>
                          <a:cs typeface="Times New Roman"/>
                        </a:rPr>
                        <a:t> is delayed more than a week off of schedule</a:t>
                      </a:r>
                      <a:endParaRPr lang="en-US" sz="1050" b="0" dirty="0" smtClean="0">
                        <a:latin typeface="Arial Black" pitchFamily="34" charset="0"/>
                        <a:ea typeface="Calibri"/>
                        <a:cs typeface="Times New Roman"/>
                      </a:endParaRPr>
                    </a:p>
                    <a:p>
                      <a:pPr marL="0" marR="0" algn="ctr">
                        <a:lnSpc>
                          <a:spcPct val="115000"/>
                        </a:lnSpc>
                        <a:spcBef>
                          <a:spcPts val="0"/>
                        </a:spcBef>
                        <a:spcAft>
                          <a:spcPts val="0"/>
                        </a:spcAft>
                      </a:pP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Phase manager and project manager</a:t>
                      </a:r>
                    </a:p>
                    <a:p>
                      <a:pPr marL="0" marR="0" algn="ctr">
                        <a:lnSpc>
                          <a:spcPct val="115000"/>
                        </a:lnSpc>
                        <a:spcBef>
                          <a:spcPts val="0"/>
                        </a:spcBef>
                        <a:spcAft>
                          <a:spcPts val="0"/>
                        </a:spcAft>
                      </a:pP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042">
                <a:tc>
                  <a:txBody>
                    <a:bodyPr/>
                    <a:lstStyle/>
                    <a:p>
                      <a:pPr marL="0" marR="0">
                        <a:lnSpc>
                          <a:spcPct val="115000"/>
                        </a:lnSpc>
                        <a:spcBef>
                          <a:spcPts val="0"/>
                        </a:spcBef>
                        <a:spcAft>
                          <a:spcPts val="0"/>
                        </a:spcAft>
                      </a:pPr>
                      <a:r>
                        <a:rPr lang="en-US" sz="1050" b="0" dirty="0" smtClean="0">
                          <a:latin typeface="Arial Black" pitchFamily="34" charset="0"/>
                          <a:ea typeface="Calibri"/>
                          <a:cs typeface="Times New Roman"/>
                        </a:rPr>
                        <a:t>Overall</a:t>
                      </a:r>
                      <a:r>
                        <a:rPr lang="en-US" sz="1050" b="0" baseline="0" dirty="0" smtClean="0">
                          <a:latin typeface="Arial Black" pitchFamily="34" charset="0"/>
                          <a:ea typeface="Calibri"/>
                          <a:cs typeface="Times New Roman"/>
                        </a:rPr>
                        <a:t> project delay </a:t>
                      </a:r>
                      <a:endParaRPr lang="en-US" sz="1050" b="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a:latin typeface="Arial Black" pitchFamily="34" charset="0"/>
                          <a:ea typeface="Calibri"/>
                          <a:cs typeface="Times New Roman"/>
                        </a:rPr>
                        <a:t>Reduce</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Work extra hours/implement 24 hour shifts to makeu</a:t>
                      </a:r>
                      <a:r>
                        <a:rPr lang="en-US" sz="1050" b="0" baseline="0" dirty="0" smtClean="0">
                          <a:latin typeface="Arial Black" pitchFamily="34" charset="0"/>
                          <a:ea typeface="Calibri"/>
                          <a:cs typeface="Times New Roman"/>
                        </a:rPr>
                        <a:t>p lost time</a:t>
                      </a:r>
                      <a:endParaRPr lang="en-US" sz="1050" b="0" dirty="0" smtClean="0">
                        <a:latin typeface="Arial Black" pitchFamily="34" charset="0"/>
                        <a:ea typeface="Calibri"/>
                        <a:cs typeface="Times New Roman"/>
                      </a:endParaRPr>
                    </a:p>
                    <a:p>
                      <a:pPr marL="0" marR="0" algn="ctr">
                        <a:lnSpc>
                          <a:spcPct val="115000"/>
                        </a:lnSpc>
                        <a:spcBef>
                          <a:spcPts val="0"/>
                        </a:spcBef>
                        <a:spcAft>
                          <a:spcPts val="0"/>
                        </a:spcAft>
                      </a:pP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Project timeline is over schedule by more than three weeks</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Phase manager and project manager</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8042">
                <a:tc>
                  <a:txBody>
                    <a:bodyPr/>
                    <a:lstStyle/>
                    <a:p>
                      <a:pPr marL="0" marR="0">
                        <a:lnSpc>
                          <a:spcPct val="115000"/>
                        </a:lnSpc>
                        <a:spcBef>
                          <a:spcPts val="0"/>
                        </a:spcBef>
                        <a:spcAft>
                          <a:spcPts val="0"/>
                        </a:spcAft>
                      </a:pPr>
                      <a:r>
                        <a:rPr lang="en-US" sz="1050" b="0" dirty="0" smtClean="0">
                          <a:latin typeface="Arial Black" pitchFamily="34" charset="0"/>
                          <a:ea typeface="Calibri"/>
                          <a:cs typeface="Times New Roman"/>
                        </a:rPr>
                        <a:t>Potential to</a:t>
                      </a:r>
                      <a:r>
                        <a:rPr lang="en-US" sz="1050" b="0" baseline="0" dirty="0" smtClean="0">
                          <a:latin typeface="Arial Black" pitchFamily="34" charset="0"/>
                          <a:ea typeface="Calibri"/>
                          <a:cs typeface="Times New Roman"/>
                        </a:rPr>
                        <a:t> go over scheduled end </a:t>
                      </a:r>
                      <a:endParaRPr lang="en-US" sz="1050" b="0" dirty="0">
                        <a:latin typeface="Arial Black"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a:latin typeface="Arial Black" pitchFamily="34" charset="0"/>
                          <a:ea typeface="Calibri"/>
                          <a:cs typeface="Times New Roman"/>
                        </a:rPr>
                        <a:t>Reduce</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Work extra hours/implement 24 hour shifts to makeu</a:t>
                      </a:r>
                      <a:r>
                        <a:rPr lang="en-US" sz="1050" b="0" baseline="0" dirty="0" smtClean="0">
                          <a:latin typeface="Arial Black" pitchFamily="34" charset="0"/>
                          <a:ea typeface="Calibri"/>
                          <a:cs typeface="Times New Roman"/>
                        </a:rPr>
                        <a:t>p lost time</a:t>
                      </a:r>
                      <a:endParaRPr lang="en-US" sz="1050" b="0" dirty="0" smtClean="0">
                        <a:latin typeface="Arial Black" pitchFamily="34" charset="0"/>
                        <a:ea typeface="Calibri"/>
                        <a:cs typeface="Times New Roman"/>
                      </a:endParaRPr>
                    </a:p>
                    <a:p>
                      <a:pPr marL="0" marR="0" algn="ctr">
                        <a:lnSpc>
                          <a:spcPct val="115000"/>
                        </a:lnSpc>
                        <a:spcBef>
                          <a:spcPts val="0"/>
                        </a:spcBef>
                        <a:spcAft>
                          <a:spcPts val="0"/>
                        </a:spcAft>
                      </a:pP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b="0" dirty="0" smtClean="0">
                          <a:latin typeface="Arial Black" pitchFamily="34" charset="0"/>
                          <a:ea typeface="Calibri"/>
                          <a:cs typeface="Times New Roman"/>
                        </a:rPr>
                        <a:t>Project is nearing estimated</a:t>
                      </a:r>
                      <a:r>
                        <a:rPr lang="en-US" sz="1050" b="0" baseline="0" dirty="0" smtClean="0">
                          <a:latin typeface="Arial Black" pitchFamily="34" charset="0"/>
                          <a:ea typeface="Calibri"/>
                          <a:cs typeface="Times New Roman"/>
                        </a:rPr>
                        <a:t> completion date and is more than three weeks behind</a:t>
                      </a: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050" b="0" dirty="0" smtClean="0">
                          <a:latin typeface="Arial Black" pitchFamily="34" charset="0"/>
                          <a:ea typeface="Calibri"/>
                          <a:cs typeface="Times New Roman"/>
                        </a:rPr>
                        <a:t>Phase manager and project manager</a:t>
                      </a:r>
                    </a:p>
                    <a:p>
                      <a:pPr marL="0" marR="0" algn="ctr">
                        <a:lnSpc>
                          <a:spcPct val="115000"/>
                        </a:lnSpc>
                        <a:spcBef>
                          <a:spcPts val="0"/>
                        </a:spcBef>
                        <a:spcAft>
                          <a:spcPts val="0"/>
                        </a:spcAft>
                      </a:pPr>
                      <a:endParaRPr lang="en-US" sz="1050" b="0" dirty="0">
                        <a:latin typeface="Arial Black" pitchFamily="34" charset="0"/>
                        <a:ea typeface="Calibri"/>
                        <a:cs typeface="Times New Roman"/>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Extra Bold" pitchFamily="18" charset="0"/>
              </a:rPr>
              <a:t>Project Progress </a:t>
            </a:r>
            <a:endParaRPr lang="en-US" dirty="0">
              <a:latin typeface="Rockwell Extra Bold" pitchFamily="18" charset="0"/>
            </a:endParaRPr>
          </a:p>
        </p:txBody>
      </p:sp>
      <p:sp>
        <p:nvSpPr>
          <p:cNvPr id="3" name="Content Placeholder 2"/>
          <p:cNvSpPr>
            <a:spLocks noGrp="1"/>
          </p:cNvSpPr>
          <p:nvPr>
            <p:ph idx="1"/>
          </p:nvPr>
        </p:nvSpPr>
        <p:spPr>
          <a:ln>
            <a:solidFill>
              <a:schemeClr val="tx1"/>
            </a:solidFill>
          </a:ln>
        </p:spPr>
        <p:txBody>
          <a:bodyPr/>
          <a:lstStyle/>
          <a:p>
            <a:pPr algn="ctr">
              <a:buNone/>
            </a:pPr>
            <a:r>
              <a:rPr lang="en-US" b="1" dirty="0" smtClean="0"/>
              <a:t>Greendale Baseball stadium   </a:t>
            </a:r>
          </a:p>
          <a:p>
            <a:pPr algn="ctr">
              <a:buNone/>
            </a:pPr>
            <a:r>
              <a:rPr lang="en-US" sz="2000" dirty="0" smtClean="0"/>
              <a:t>D&amp;G Project management firm</a:t>
            </a:r>
          </a:p>
          <a:p>
            <a:pPr algn="ctr">
              <a:buNone/>
            </a:pPr>
            <a:r>
              <a:rPr lang="en-US" b="1" dirty="0" smtClean="0"/>
              <a:t>Phase I</a:t>
            </a:r>
            <a:r>
              <a:rPr lang="en-US" dirty="0" smtClean="0"/>
              <a:t>  </a:t>
            </a:r>
          </a:p>
          <a:p>
            <a:pPr algn="ctr">
              <a:buNone/>
            </a:pPr>
            <a:r>
              <a:rPr lang="en-US" sz="2000" dirty="0" smtClean="0"/>
              <a:t>Phase I Manager</a:t>
            </a:r>
          </a:p>
          <a:p>
            <a:pPr algn="ctr">
              <a:buNone/>
            </a:pPr>
            <a:r>
              <a:rPr lang="en-US" b="1" dirty="0" smtClean="0"/>
              <a:t>Phase II</a:t>
            </a:r>
          </a:p>
          <a:p>
            <a:pPr algn="ctr">
              <a:buNone/>
            </a:pPr>
            <a:r>
              <a:rPr lang="en-US" sz="2000" dirty="0" smtClean="0"/>
              <a:t>Phase II Manager</a:t>
            </a:r>
          </a:p>
          <a:p>
            <a:pPr algn="ctr">
              <a:buNone/>
            </a:pPr>
            <a:r>
              <a:rPr lang="en-US" b="1" dirty="0" smtClean="0"/>
              <a:t>Phase III</a:t>
            </a:r>
          </a:p>
          <a:p>
            <a:pPr algn="ctr">
              <a:buNone/>
            </a:pPr>
            <a:r>
              <a:rPr lang="en-US" sz="2000" dirty="0" smtClean="0"/>
              <a:t>Phase III Manager</a:t>
            </a:r>
            <a:endParaRPr lang="en-US" sz="2000" dirty="0"/>
          </a:p>
        </p:txBody>
      </p:sp>
      <p:sp>
        <p:nvSpPr>
          <p:cNvPr id="4" name="Oval 3"/>
          <p:cNvSpPr/>
          <p:nvPr/>
        </p:nvSpPr>
        <p:spPr>
          <a:xfrm>
            <a:off x="7086600" y="1752600"/>
            <a:ext cx="381000" cy="304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2D050"/>
              </a:solidFill>
            </a:endParaRPr>
          </a:p>
        </p:txBody>
      </p:sp>
      <p:sp>
        <p:nvSpPr>
          <p:cNvPr id="6" name="Oval 5"/>
          <p:cNvSpPr/>
          <p:nvPr/>
        </p:nvSpPr>
        <p:spPr>
          <a:xfrm>
            <a:off x="5715000" y="2743200"/>
            <a:ext cx="381000" cy="304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2D050"/>
              </a:solidFill>
            </a:endParaRPr>
          </a:p>
        </p:txBody>
      </p:sp>
      <p:sp>
        <p:nvSpPr>
          <p:cNvPr id="7" name="Oval 6"/>
          <p:cNvSpPr/>
          <p:nvPr/>
        </p:nvSpPr>
        <p:spPr>
          <a:xfrm>
            <a:off x="5715000" y="3657600"/>
            <a:ext cx="381000" cy="304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2D050"/>
              </a:solidFill>
            </a:endParaRPr>
          </a:p>
        </p:txBody>
      </p:sp>
      <p:sp>
        <p:nvSpPr>
          <p:cNvPr id="8" name="Oval 7"/>
          <p:cNvSpPr/>
          <p:nvPr/>
        </p:nvSpPr>
        <p:spPr>
          <a:xfrm>
            <a:off x="5715000" y="4648200"/>
            <a:ext cx="381000" cy="304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2D05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Extra Bold" pitchFamily="18" charset="0"/>
              </a:rPr>
              <a:t>Conclusion </a:t>
            </a:r>
            <a:endParaRPr lang="en-US" dirty="0">
              <a:latin typeface="Rockwell Extra Bold" pitchFamily="18" charset="0"/>
            </a:endParaRPr>
          </a:p>
        </p:txBody>
      </p:sp>
      <p:sp>
        <p:nvSpPr>
          <p:cNvPr id="3" name="Content Placeholder 2"/>
          <p:cNvSpPr>
            <a:spLocks noGrp="1"/>
          </p:cNvSpPr>
          <p:nvPr>
            <p:ph idx="1"/>
          </p:nvPr>
        </p:nvSpPr>
        <p:spPr>
          <a:xfrm>
            <a:off x="457200" y="2133600"/>
            <a:ext cx="8229600" cy="1905000"/>
          </a:xfrm>
        </p:spPr>
        <p:txBody>
          <a:bodyPr/>
          <a:lstStyle/>
          <a:p>
            <a:pPr algn="ctr">
              <a:buNone/>
            </a:pPr>
            <a:r>
              <a:rPr lang="en-US" dirty="0" smtClean="0"/>
              <a:t>Thank you for choosing D&amp;G Project management team for the construction of Greendale Baseball Stadium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Extra Bold" pitchFamily="18" charset="0"/>
              </a:rPr>
              <a:t>Project Objectives</a:t>
            </a:r>
            <a:endParaRPr lang="en-US" dirty="0">
              <a:latin typeface="Rockwell Extra Bold" pitchFamily="18" charset="0"/>
            </a:endParaRPr>
          </a:p>
        </p:txBody>
      </p:sp>
      <p:sp>
        <p:nvSpPr>
          <p:cNvPr id="3" name="Content Placeholder 2"/>
          <p:cNvSpPr>
            <a:spLocks noGrp="1"/>
          </p:cNvSpPr>
          <p:nvPr>
            <p:ph idx="1"/>
          </p:nvPr>
        </p:nvSpPr>
        <p:spPr/>
        <p:txBody>
          <a:bodyPr/>
          <a:lstStyle/>
          <a:p>
            <a:r>
              <a:rPr lang="en-US" dirty="0" smtClean="0"/>
              <a:t>Build the new 47,000 seat Greendale baseball stadium.</a:t>
            </a:r>
          </a:p>
          <a:p>
            <a:r>
              <a:rPr lang="en-US" dirty="0" smtClean="0"/>
              <a:t>Start Construction on July 1, 2010 and complete by May 20, 2012.</a:t>
            </a:r>
          </a:p>
          <a:p>
            <a:r>
              <a:rPr lang="en-US" dirty="0" smtClean="0"/>
              <a:t>Complete construction by the start of the 2012 baseball season.</a:t>
            </a:r>
          </a:p>
          <a:p>
            <a:r>
              <a:rPr lang="en-US" dirty="0" smtClean="0"/>
              <a:t>Complete project on time and under budget.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Extra Bold" pitchFamily="18" charset="0"/>
              </a:rPr>
              <a:t>Project Challenges</a:t>
            </a:r>
            <a:endParaRPr lang="en-US" dirty="0">
              <a:latin typeface="Rockwell Extra Bold" pitchFamily="18" charset="0"/>
            </a:endParaRPr>
          </a:p>
        </p:txBody>
      </p:sp>
      <p:sp>
        <p:nvSpPr>
          <p:cNvPr id="3" name="Content Placeholder 2"/>
          <p:cNvSpPr>
            <a:spLocks noGrp="1"/>
          </p:cNvSpPr>
          <p:nvPr>
            <p:ph idx="1"/>
          </p:nvPr>
        </p:nvSpPr>
        <p:spPr>
          <a:xfrm>
            <a:off x="457200" y="1295400"/>
            <a:ext cx="8229600" cy="5181600"/>
          </a:xfrm>
        </p:spPr>
        <p:txBody>
          <a:bodyPr>
            <a:normAutofit lnSpcReduction="10000"/>
          </a:bodyPr>
          <a:lstStyle/>
          <a:p>
            <a:r>
              <a:rPr lang="en-US" dirty="0" smtClean="0"/>
              <a:t>The project must be completed in time to start the 2012 baseball season.</a:t>
            </a:r>
          </a:p>
          <a:p>
            <a:r>
              <a:rPr lang="en-US" dirty="0" smtClean="0"/>
              <a:t>Adjacent building must be demolished to build construction site.</a:t>
            </a:r>
          </a:p>
          <a:p>
            <a:r>
              <a:rPr lang="en-US" dirty="0" smtClean="0"/>
              <a:t>Penalty clause of $100,000 per day past deadline.</a:t>
            </a:r>
          </a:p>
          <a:p>
            <a:r>
              <a:rPr lang="en-US" dirty="0" smtClean="0"/>
              <a:t>Multiple observable holidays that fall within the construction period.</a:t>
            </a:r>
          </a:p>
          <a:p>
            <a:r>
              <a:rPr lang="en-US" dirty="0" smtClean="0"/>
              <a:t>Retractable roof must have measurements early to ensure completion on schedule.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latin typeface="Rockwell Extra Bold" pitchFamily="18" charset="0"/>
              </a:rPr>
              <a:t>Project Tasks and Estimated Timing</a:t>
            </a:r>
            <a:endParaRPr lang="en-US" dirty="0">
              <a:latin typeface="Rockwell Extra Bold" pitchFamily="18" charset="0"/>
            </a:endParaRPr>
          </a:p>
        </p:txBody>
      </p:sp>
      <p:graphicFrame>
        <p:nvGraphicFramePr>
          <p:cNvPr id="5" name="Table 4"/>
          <p:cNvGraphicFramePr>
            <a:graphicFrameLocks noGrp="1"/>
          </p:cNvGraphicFramePr>
          <p:nvPr/>
        </p:nvGraphicFramePr>
        <p:xfrm>
          <a:off x="1143000" y="1495803"/>
          <a:ext cx="6324600" cy="5608320"/>
        </p:xfrm>
        <a:graphic>
          <a:graphicData uri="http://schemas.openxmlformats.org/drawingml/2006/table">
            <a:tbl>
              <a:tblPr/>
              <a:tblGrid>
                <a:gridCol w="3505200"/>
                <a:gridCol w="2819400"/>
              </a:tblGrid>
              <a:tr h="272980">
                <a:tc>
                  <a:txBody>
                    <a:bodyPr/>
                    <a:lstStyle/>
                    <a:p>
                      <a:pPr marL="0" marR="0" algn="ctr">
                        <a:lnSpc>
                          <a:spcPct val="115000"/>
                        </a:lnSpc>
                        <a:spcBef>
                          <a:spcPts val="0"/>
                        </a:spcBef>
                        <a:spcAft>
                          <a:spcPts val="0"/>
                        </a:spcAft>
                      </a:pPr>
                      <a:r>
                        <a:rPr lang="en-US" sz="1600" b="1" dirty="0">
                          <a:latin typeface="Times New Roman"/>
                          <a:ea typeface="Calibri"/>
                          <a:cs typeface="Times New Roman"/>
                        </a:rPr>
                        <a:t>Task</a:t>
                      </a:r>
                      <a:endParaRPr lang="en-US" sz="1600" b="1"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latin typeface="Times New Roman"/>
                          <a:ea typeface="Calibri"/>
                          <a:cs typeface="Times New Roman"/>
                        </a:rPr>
                        <a:t>Duration</a:t>
                      </a:r>
                      <a:endParaRPr lang="en-US" sz="1600" b="1"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dirty="0">
                          <a:latin typeface="Times New Roman"/>
                          <a:ea typeface="Calibri"/>
                          <a:cs typeface="Times New Roman"/>
                        </a:rPr>
                        <a:t>Clear stadium site</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70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dirty="0">
                          <a:latin typeface="Times New Roman"/>
                          <a:ea typeface="Calibri"/>
                          <a:cs typeface="Times New Roman"/>
                        </a:rPr>
                        <a:t>Demolish Building </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30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dirty="0">
                          <a:latin typeface="Times New Roman"/>
                          <a:ea typeface="Calibri"/>
                          <a:cs typeface="Times New Roman"/>
                        </a:rPr>
                        <a:t>Set up construction site</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70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dirty="0">
                          <a:latin typeface="Times New Roman"/>
                          <a:ea typeface="Calibri"/>
                          <a:cs typeface="Times New Roman"/>
                        </a:rPr>
                        <a:t>Drive support pilling</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120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Pour lower concrete bowl</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120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Pour main concourse</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120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Install playing field</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90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Construct upper steel bowl</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120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Install seats</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140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Build luxury boxes</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90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dirty="0">
                          <a:latin typeface="Times New Roman"/>
                          <a:ea typeface="Calibri"/>
                          <a:cs typeface="Times New Roman"/>
                        </a:rPr>
                        <a:t>Install jumbotron</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30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Stadium infrastructure</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120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Construct steel canopy</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75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Light installation</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30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Build roof supports</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90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Construct roof</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180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Install roof tracks</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90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Install roof</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90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11">
                <a:tc>
                  <a:txBody>
                    <a:bodyPr/>
                    <a:lstStyle/>
                    <a:p>
                      <a:pPr marL="0" marR="0">
                        <a:lnSpc>
                          <a:spcPct val="115000"/>
                        </a:lnSpc>
                        <a:spcBef>
                          <a:spcPts val="0"/>
                        </a:spcBef>
                        <a:spcAft>
                          <a:spcPts val="0"/>
                        </a:spcAft>
                      </a:pPr>
                      <a:r>
                        <a:rPr lang="en-US" sz="1600">
                          <a:latin typeface="Times New Roman"/>
                          <a:ea typeface="Calibri"/>
                          <a:cs typeface="Times New Roman"/>
                        </a:rPr>
                        <a:t>Final inspections </a:t>
                      </a:r>
                      <a:endParaRPr lang="en-US"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dirty="0">
                          <a:latin typeface="Times New Roman"/>
                          <a:ea typeface="Calibri"/>
                          <a:cs typeface="Times New Roman"/>
                        </a:rPr>
                        <a:t>20 days</a:t>
                      </a:r>
                      <a:endParaRPr lang="en-US"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Extra Bold" pitchFamily="18" charset="0"/>
              </a:rPr>
              <a:t>Project Milestones</a:t>
            </a:r>
            <a:endParaRPr lang="en-US" dirty="0">
              <a:latin typeface="Rockwell Extra Bold" pitchFamily="18" charset="0"/>
            </a:endParaRPr>
          </a:p>
        </p:txBody>
      </p:sp>
      <p:sp>
        <p:nvSpPr>
          <p:cNvPr id="3" name="Content Placeholder 2"/>
          <p:cNvSpPr>
            <a:spLocks noGrp="1"/>
          </p:cNvSpPr>
          <p:nvPr>
            <p:ph idx="1"/>
          </p:nvPr>
        </p:nvSpPr>
        <p:spPr/>
        <p:txBody>
          <a:bodyPr>
            <a:normAutofit fontScale="92500" lnSpcReduction="20000"/>
          </a:bodyPr>
          <a:lstStyle/>
          <a:p>
            <a:r>
              <a:rPr lang="en-US" sz="4400" dirty="0" smtClean="0"/>
              <a:t>Completion of site preparation</a:t>
            </a:r>
          </a:p>
          <a:p>
            <a:pPr>
              <a:buNone/>
            </a:pPr>
            <a:endParaRPr lang="en-US" sz="4400" dirty="0" smtClean="0"/>
          </a:p>
          <a:p>
            <a:r>
              <a:rPr lang="en-US" sz="4400" dirty="0" smtClean="0"/>
              <a:t>Completion of Phase I</a:t>
            </a:r>
          </a:p>
          <a:p>
            <a:pPr>
              <a:buNone/>
            </a:pPr>
            <a:endParaRPr lang="en-US" sz="4400" dirty="0" smtClean="0"/>
          </a:p>
          <a:p>
            <a:r>
              <a:rPr lang="en-US" sz="4400" dirty="0" smtClean="0"/>
              <a:t>Completion of Phase II</a:t>
            </a:r>
          </a:p>
          <a:p>
            <a:pPr>
              <a:buNone/>
            </a:pPr>
            <a:endParaRPr lang="en-US" sz="4400" dirty="0" smtClean="0"/>
          </a:p>
          <a:p>
            <a:r>
              <a:rPr lang="en-US" sz="4400" dirty="0" smtClean="0"/>
              <a:t>Completion of Phase III</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Rockwell Extra Bold" pitchFamily="18" charset="0"/>
              </a:rPr>
              <a:t>Project Timeframe</a:t>
            </a:r>
            <a:br>
              <a:rPr lang="en-US" dirty="0" smtClean="0">
                <a:latin typeface="Rockwell Extra Bold" pitchFamily="18" charset="0"/>
              </a:rPr>
            </a:br>
            <a:r>
              <a:rPr lang="en-US" dirty="0" smtClean="0">
                <a:latin typeface="Rockwell Extra Bold" pitchFamily="18" charset="0"/>
              </a:rPr>
              <a:t>Phase I</a:t>
            </a:r>
            <a:endParaRPr lang="en-US" dirty="0">
              <a:latin typeface="Rockwell Extra Bold"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b="1" dirty="0" smtClean="0"/>
              <a:t>Phase I</a:t>
            </a:r>
          </a:p>
          <a:p>
            <a:r>
              <a:rPr lang="en-US" dirty="0" smtClean="0"/>
              <a:t>Clearing construction site</a:t>
            </a:r>
          </a:p>
          <a:p>
            <a:r>
              <a:rPr lang="en-US" dirty="0" smtClean="0"/>
              <a:t>Demolition of building</a:t>
            </a:r>
          </a:p>
          <a:p>
            <a:r>
              <a:rPr lang="en-US" dirty="0" smtClean="0"/>
              <a:t>Building support site</a:t>
            </a:r>
          </a:p>
          <a:p>
            <a:r>
              <a:rPr lang="en-US" dirty="0" smtClean="0"/>
              <a:t>Driving support pilings</a:t>
            </a:r>
          </a:p>
          <a:p>
            <a:r>
              <a:rPr lang="en-US" dirty="0" smtClean="0"/>
              <a:t>Construction of lower concrete bowl</a:t>
            </a:r>
          </a:p>
          <a:p>
            <a:r>
              <a:rPr lang="en-US" dirty="0" smtClean="0"/>
              <a:t>Main concourse pour</a:t>
            </a:r>
          </a:p>
          <a:p>
            <a:r>
              <a:rPr lang="en-US" dirty="0" smtClean="0"/>
              <a:t>Playing field install</a:t>
            </a:r>
          </a:p>
          <a:p>
            <a:r>
              <a:rPr lang="en-US" dirty="0" smtClean="0"/>
              <a:t>Construction of upper steel bowl</a:t>
            </a:r>
          </a:p>
          <a:p>
            <a:pPr>
              <a:buNone/>
            </a:pPr>
            <a:r>
              <a:rPr lang="en-US" dirty="0" smtClean="0"/>
              <a:t>	</a:t>
            </a:r>
            <a:r>
              <a:rPr lang="en-US" b="1" dirty="0" smtClean="0"/>
              <a:t>Estimated Completion: 460 days</a:t>
            </a:r>
            <a:r>
              <a:rPr lang="en-US"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Rockwell Extra Bold" pitchFamily="18" charset="0"/>
              </a:rPr>
              <a:t>Project Timeframe</a:t>
            </a:r>
            <a:br>
              <a:rPr lang="en-US" dirty="0" smtClean="0">
                <a:latin typeface="Rockwell Extra Bold" pitchFamily="18" charset="0"/>
              </a:rPr>
            </a:br>
            <a:r>
              <a:rPr lang="en-US" dirty="0" smtClean="0">
                <a:latin typeface="Rockwell Extra Bold" pitchFamily="18" charset="0"/>
              </a:rPr>
              <a:t>Phase II</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Phase II</a:t>
            </a:r>
          </a:p>
          <a:p>
            <a:r>
              <a:rPr lang="en-US" dirty="0" smtClean="0"/>
              <a:t>Luxury box installation</a:t>
            </a:r>
          </a:p>
          <a:p>
            <a:r>
              <a:rPr lang="en-US" dirty="0" smtClean="0"/>
              <a:t>Seat installation</a:t>
            </a:r>
          </a:p>
          <a:p>
            <a:r>
              <a:rPr lang="en-US" dirty="0" smtClean="0"/>
              <a:t>Jumbotron installation  </a:t>
            </a:r>
          </a:p>
          <a:p>
            <a:r>
              <a:rPr lang="en-US" dirty="0" smtClean="0"/>
              <a:t>Stadium infrastructure (bathrooms, locker rooms, restaurants, etc.) </a:t>
            </a:r>
          </a:p>
          <a:p>
            <a:pPr>
              <a:buNone/>
            </a:pPr>
            <a:r>
              <a:rPr lang="en-US" dirty="0" smtClean="0"/>
              <a:t>	</a:t>
            </a:r>
            <a:r>
              <a:rPr lang="en-US" b="1" dirty="0" smtClean="0"/>
              <a:t>Estimated Completion: 240 days</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Rockwell Extra Bold" pitchFamily="18" charset="0"/>
              </a:rPr>
              <a:t>Project Timeframe</a:t>
            </a:r>
            <a:br>
              <a:rPr lang="en-US" dirty="0" smtClean="0">
                <a:latin typeface="Rockwell Extra Bold" pitchFamily="18" charset="0"/>
              </a:rPr>
            </a:br>
            <a:r>
              <a:rPr lang="en-US" dirty="0" smtClean="0">
                <a:latin typeface="Rockwell Extra Bold" pitchFamily="18" charset="0"/>
              </a:rPr>
              <a:t>Phase III</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Phase III</a:t>
            </a:r>
          </a:p>
          <a:p>
            <a:r>
              <a:rPr lang="en-US" dirty="0" smtClean="0"/>
              <a:t>Construction of steel canopy </a:t>
            </a:r>
          </a:p>
          <a:p>
            <a:r>
              <a:rPr lang="en-US" dirty="0" smtClean="0"/>
              <a:t>Installation of lighting </a:t>
            </a:r>
          </a:p>
          <a:p>
            <a:r>
              <a:rPr lang="en-US" dirty="0" smtClean="0"/>
              <a:t>Installation of the Retractable roof</a:t>
            </a:r>
          </a:p>
          <a:p>
            <a:pPr>
              <a:buNone/>
            </a:pPr>
            <a:r>
              <a:rPr lang="en-US" dirty="0" smtClean="0"/>
              <a:t>		- Retractable roof planning and 	                       	  construction will run parallel to the entire 	  project. (This represents the critical path)</a:t>
            </a:r>
          </a:p>
          <a:p>
            <a:r>
              <a:rPr lang="en-US" dirty="0" smtClean="0"/>
              <a:t>Inspection of the Stadium</a:t>
            </a:r>
          </a:p>
          <a:p>
            <a:pPr>
              <a:buNone/>
            </a:pPr>
            <a:r>
              <a:rPr lang="en-US" dirty="0" smtClean="0"/>
              <a:t>	</a:t>
            </a:r>
            <a:r>
              <a:rPr lang="en-US" b="1" dirty="0" smtClean="0"/>
              <a:t>Estimated Completion: 305 days</a:t>
            </a: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Extra Bold" pitchFamily="18" charset="0"/>
              </a:rPr>
              <a:t>Project Costs</a:t>
            </a:r>
            <a:endParaRPr lang="en-US" dirty="0">
              <a:latin typeface="Rockwell Extra Bold" pitchFamily="18" charset="0"/>
            </a:endParaRPr>
          </a:p>
        </p:txBody>
      </p:sp>
      <p:sp>
        <p:nvSpPr>
          <p:cNvPr id="3" name="Content Placeholder 2"/>
          <p:cNvSpPr>
            <a:spLocks noGrp="1"/>
          </p:cNvSpPr>
          <p:nvPr>
            <p:ph idx="1"/>
          </p:nvPr>
        </p:nvSpPr>
        <p:spPr/>
        <p:txBody>
          <a:bodyPr>
            <a:normAutofit/>
          </a:bodyPr>
          <a:lstStyle/>
          <a:p>
            <a:r>
              <a:rPr lang="en-US" dirty="0" smtClean="0"/>
              <a:t>Equipment </a:t>
            </a:r>
          </a:p>
          <a:p>
            <a:pPr>
              <a:buNone/>
            </a:pPr>
            <a:endParaRPr lang="en-US" dirty="0" smtClean="0"/>
          </a:p>
          <a:p>
            <a:r>
              <a:rPr lang="en-US" dirty="0" smtClean="0"/>
              <a:t>Manpower</a:t>
            </a:r>
          </a:p>
          <a:p>
            <a:endParaRPr lang="en-US" dirty="0" smtClean="0"/>
          </a:p>
          <a:p>
            <a:r>
              <a:rPr lang="en-US" dirty="0" smtClean="0"/>
              <a:t>Overtime</a:t>
            </a:r>
          </a:p>
          <a:p>
            <a:pPr>
              <a:buNone/>
            </a:pPr>
            <a:endParaRPr lang="en-US" dirty="0" smtClean="0"/>
          </a:p>
          <a:p>
            <a:r>
              <a:rPr lang="en-US" dirty="0" smtClean="0"/>
              <a:t>Administrative costs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16911</TotalTime>
  <Words>1851</Words>
  <Application>Microsoft Office PowerPoint</Application>
  <PresentationFormat>On-screen Show (4:3)</PresentationFormat>
  <Paragraphs>221</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Greendale Baseball Stadium </vt:lpstr>
      <vt:lpstr>Project Objectives</vt:lpstr>
      <vt:lpstr>Project Challenges</vt:lpstr>
      <vt:lpstr>Project Tasks and Estimated Timing</vt:lpstr>
      <vt:lpstr>Project Milestones</vt:lpstr>
      <vt:lpstr>Project Timeframe Phase I</vt:lpstr>
      <vt:lpstr>Project Timeframe Phase II</vt:lpstr>
      <vt:lpstr>Project Timeframe Phase III</vt:lpstr>
      <vt:lpstr>Project Costs</vt:lpstr>
      <vt:lpstr>Project Returns</vt:lpstr>
      <vt:lpstr>Project Risk Assessment</vt:lpstr>
      <vt:lpstr>Project Risk Assessment Matrix </vt:lpstr>
      <vt:lpstr>Project Progress </vt:lpstr>
      <vt:lpstr>Conclusion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Greendale Baseball Stadium </dc:title>
  <dc:creator>zach gooch</dc:creator>
  <cp:lastModifiedBy>zach gooch</cp:lastModifiedBy>
  <cp:revision>543</cp:revision>
  <dcterms:created xsi:type="dcterms:W3CDTF">2010-03-10T00:41:13Z</dcterms:created>
  <dcterms:modified xsi:type="dcterms:W3CDTF">2010-03-26T23:41:43Z</dcterms:modified>
</cp:coreProperties>
</file>